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9"/>
  </p:notesMasterIdLst>
  <p:sldIdLst>
    <p:sldId id="256" r:id="rId2"/>
    <p:sldId id="273" r:id="rId3"/>
    <p:sldId id="257" r:id="rId4"/>
    <p:sldId id="258" r:id="rId5"/>
    <p:sldId id="259" r:id="rId6"/>
    <p:sldId id="262" r:id="rId7"/>
    <p:sldId id="265" r:id="rId8"/>
    <p:sldId id="266" r:id="rId9"/>
    <p:sldId id="267" r:id="rId10"/>
    <p:sldId id="269" r:id="rId11"/>
    <p:sldId id="270" r:id="rId12"/>
    <p:sldId id="277" r:id="rId13"/>
    <p:sldId id="278" r:id="rId14"/>
    <p:sldId id="271" r:id="rId15"/>
    <p:sldId id="274" r:id="rId16"/>
    <p:sldId id="275" r:id="rId17"/>
    <p:sldId id="27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5" d="100"/>
          <a:sy n="85" d="100"/>
        </p:scale>
        <p:origin x="-924"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37D5F6-CBAA-44C1-850A-4797F61D12CF}" type="datetimeFigureOut">
              <a:rPr lang="en-US" smtClean="0"/>
              <a:t>4/7/2020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9595E5-69A7-4015-87F1-2C3B67B0F257}" type="slidenum">
              <a:rPr lang="en-US" smtClean="0"/>
              <a:t>‹#›</a:t>
            </a:fld>
            <a:endParaRPr lang="en-US"/>
          </a:p>
        </p:txBody>
      </p:sp>
    </p:spTree>
    <p:extLst>
      <p:ext uri="{BB962C8B-B14F-4D97-AF65-F5344CB8AC3E}">
        <p14:creationId xmlns:p14="http://schemas.microsoft.com/office/powerpoint/2010/main" val="2809975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B308A0B-1F72-425F-8493-C37942B7DEC6}" type="slidenum">
              <a:rPr lang="en-US"/>
              <a:pPr/>
              <a:t>6</a:t>
            </a:fld>
            <a:endParaRPr lang="en-US"/>
          </a:p>
        </p:txBody>
      </p:sp>
      <p:sp>
        <p:nvSpPr>
          <p:cNvPr id="13314" name="Rectangle 2"/>
          <p:cNvSpPr>
            <a:spLocks noGrp="1" noRot="1" noChangeAspect="1" noChangeArrowheads="1" noTextEdit="1"/>
          </p:cNvSpPr>
          <p:nvPr>
            <p:ph type="sldImg"/>
          </p:nvPr>
        </p:nvSpPr>
        <p:spPr>
          <a:xfrm>
            <a:off x="1150938" y="692150"/>
            <a:ext cx="4556125" cy="3416300"/>
          </a:xfrm>
          <a:ln cap="flat"/>
        </p:spPr>
      </p:sp>
      <p:sp>
        <p:nvSpPr>
          <p:cNvPr id="13315"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4062646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35D1185-D316-4518-ABD0-C3357C2EB4B2}" type="slidenum">
              <a:rPr lang="en-US"/>
              <a:pPr/>
              <a:t>7</a:t>
            </a:fld>
            <a:endParaRPr lang="en-US"/>
          </a:p>
        </p:txBody>
      </p:sp>
      <p:sp>
        <p:nvSpPr>
          <p:cNvPr id="15362" name="Rectangle 2"/>
          <p:cNvSpPr>
            <a:spLocks noGrp="1" noRot="1" noChangeAspect="1" noChangeArrowheads="1" noTextEdit="1"/>
          </p:cNvSpPr>
          <p:nvPr>
            <p:ph type="sldImg"/>
          </p:nvPr>
        </p:nvSpPr>
        <p:spPr>
          <a:xfrm>
            <a:off x="1150938" y="692150"/>
            <a:ext cx="4556125" cy="3416300"/>
          </a:xfrm>
          <a:ln cap="flat"/>
        </p:spPr>
      </p:sp>
      <p:sp>
        <p:nvSpPr>
          <p:cNvPr id="15363"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994573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92AB194-D90F-48B4-BA79-E64AEFFBD30E}" type="slidenum">
              <a:rPr lang="en-US"/>
              <a:pPr/>
              <a:t>8</a:t>
            </a:fld>
            <a:endParaRPr lang="en-US"/>
          </a:p>
        </p:txBody>
      </p:sp>
      <p:sp>
        <p:nvSpPr>
          <p:cNvPr id="19458" name="Rectangle 2"/>
          <p:cNvSpPr>
            <a:spLocks noGrp="1" noRot="1" noChangeAspect="1" noChangeArrowheads="1" noTextEdit="1"/>
          </p:cNvSpPr>
          <p:nvPr>
            <p:ph type="sldImg"/>
          </p:nvPr>
        </p:nvSpPr>
        <p:spPr>
          <a:xfrm>
            <a:off x="1150938" y="692150"/>
            <a:ext cx="4556125" cy="3416300"/>
          </a:xfrm>
          <a:ln cap="flat"/>
        </p:spPr>
      </p:sp>
      <p:sp>
        <p:nvSpPr>
          <p:cNvPr id="19459"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148873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DBC84A6B-8891-4903-8D86-AF875EF31797}" type="slidenum">
              <a:rPr lang="en-US"/>
              <a:pPr/>
              <a:t>9</a:t>
            </a:fld>
            <a:endParaRPr lang="en-US"/>
          </a:p>
        </p:txBody>
      </p:sp>
      <p:sp>
        <p:nvSpPr>
          <p:cNvPr id="23554" name="Rectangle 2"/>
          <p:cNvSpPr>
            <a:spLocks noGrp="1" noRot="1" noChangeAspect="1" noChangeArrowheads="1" noTextEdit="1"/>
          </p:cNvSpPr>
          <p:nvPr>
            <p:ph type="sldImg"/>
          </p:nvPr>
        </p:nvSpPr>
        <p:spPr>
          <a:xfrm>
            <a:off x="1150938" y="692150"/>
            <a:ext cx="4556125" cy="3416300"/>
          </a:xfrm>
          <a:ln cap="flat"/>
        </p:spPr>
      </p:sp>
      <p:sp>
        <p:nvSpPr>
          <p:cNvPr id="23555"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064403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239B2BB-522F-4453-9D9A-E5E27328459B}" type="slidenum">
              <a:rPr lang="en-US"/>
              <a:pPr/>
              <a:t>10</a:t>
            </a:fld>
            <a:endParaRPr lang="en-US"/>
          </a:p>
        </p:txBody>
      </p:sp>
      <p:sp>
        <p:nvSpPr>
          <p:cNvPr id="37890" name="Rectangle 2"/>
          <p:cNvSpPr>
            <a:spLocks noGrp="1" noRot="1" noChangeAspect="1" noChangeArrowheads="1" noTextEdit="1"/>
          </p:cNvSpPr>
          <p:nvPr>
            <p:ph type="sldImg"/>
          </p:nvPr>
        </p:nvSpPr>
        <p:spPr>
          <a:xfrm>
            <a:off x="1150938" y="692150"/>
            <a:ext cx="4556125" cy="3416300"/>
          </a:xfrm>
          <a:ln cap="flat"/>
        </p:spPr>
      </p:sp>
      <p:sp>
        <p:nvSpPr>
          <p:cNvPr id="37891"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359720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107DC6F-39E1-41F4-8A84-DD8E203EF3C1}" type="datetimeFigureOut">
              <a:rPr lang="en-US" smtClean="0"/>
              <a:t>4/7/2020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C15EC8D-9B0F-4005-8D36-0D3D466A34F8}"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07DC6F-39E1-41F4-8A84-DD8E203EF3C1}"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15EC8D-9B0F-4005-8D36-0D3D466A34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107DC6F-39E1-41F4-8A84-DD8E203EF3C1}"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15EC8D-9B0F-4005-8D36-0D3D466A34F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49325" y="1981200"/>
            <a:ext cx="3754438"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6163" y="1981200"/>
            <a:ext cx="3754437"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4615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3528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705600" y="6248400"/>
            <a:ext cx="1905000" cy="457200"/>
          </a:xfrm>
        </p:spPr>
        <p:txBody>
          <a:bodyPr/>
          <a:lstStyle>
            <a:lvl1pPr>
              <a:defRPr/>
            </a:lvl1pPr>
          </a:lstStyle>
          <a:p>
            <a:fld id="{A671B820-8745-45F9-AC88-781BEC07071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107DC6F-39E1-41F4-8A84-DD8E203EF3C1}"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15EC8D-9B0F-4005-8D36-0D3D466A34F8}"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107DC6F-39E1-41F4-8A84-DD8E203EF3C1}" type="datetimeFigureOut">
              <a:rPr lang="en-US" smtClean="0"/>
              <a:t>4/7/2020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C15EC8D-9B0F-4005-8D36-0D3D466A34F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107DC6F-39E1-41F4-8A84-DD8E203EF3C1}" type="datetimeFigureOut">
              <a:rPr lang="en-US" smtClean="0"/>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15EC8D-9B0F-4005-8D36-0D3D466A34F8}"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107DC6F-39E1-41F4-8A84-DD8E203EF3C1}" type="datetimeFigureOut">
              <a:rPr lang="en-US" smtClean="0"/>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15EC8D-9B0F-4005-8D36-0D3D466A34F8}"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107DC6F-39E1-41F4-8A84-DD8E203EF3C1}" type="datetimeFigureOut">
              <a:rPr lang="en-US" smtClean="0"/>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15EC8D-9B0F-4005-8D36-0D3D466A34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07DC6F-39E1-41F4-8A84-DD8E203EF3C1}" type="datetimeFigureOut">
              <a:rPr lang="en-US" smtClean="0"/>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15EC8D-9B0F-4005-8D36-0D3D466A34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07DC6F-39E1-41F4-8A84-DD8E203EF3C1}" type="datetimeFigureOut">
              <a:rPr lang="en-US" smtClean="0"/>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15EC8D-9B0F-4005-8D36-0D3D466A34F8}"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107DC6F-39E1-41F4-8A84-DD8E203EF3C1}" type="datetimeFigureOut">
              <a:rPr lang="en-US" smtClean="0"/>
              <a:t>4/7/2020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C15EC8D-9B0F-4005-8D36-0D3D466A34F8}"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107DC6F-39E1-41F4-8A84-DD8E203EF3C1}" type="datetimeFigureOut">
              <a:rPr lang="en-US" smtClean="0"/>
              <a:t>4/7/2020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C15EC8D-9B0F-4005-8D36-0D3D466A34F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Efficient Market Hypothesis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Grp="1" noChangeArrowheads="1"/>
          </p:cNvSpPr>
          <p:nvPr>
            <p:ph type="title"/>
          </p:nvPr>
        </p:nvSpPr>
        <p:spPr/>
        <p:txBody>
          <a:bodyPr/>
          <a:lstStyle/>
          <a:p>
            <a:r>
              <a:rPr lang="en-US" dirty="0"/>
              <a:t>Summary of Tests of the </a:t>
            </a:r>
            <a:r>
              <a:rPr lang="en-US" dirty="0" err="1"/>
              <a:t>EMH</a:t>
            </a:r>
            <a:r>
              <a:rPr lang="en-US" dirty="0"/>
              <a:t> </a:t>
            </a:r>
          </a:p>
        </p:txBody>
      </p:sp>
      <p:sp>
        <p:nvSpPr>
          <p:cNvPr id="36869" name="Rectangle 5"/>
          <p:cNvSpPr>
            <a:spLocks noGrp="1" noChangeArrowheads="1"/>
          </p:cNvSpPr>
          <p:nvPr>
            <p:ph sz="quarter" idx="1"/>
          </p:nvPr>
        </p:nvSpPr>
        <p:spPr/>
        <p:txBody>
          <a:bodyPr/>
          <a:lstStyle/>
          <a:p>
            <a:pPr>
              <a:lnSpc>
                <a:spcPct val="80000"/>
              </a:lnSpc>
            </a:pPr>
            <a:r>
              <a:rPr lang="en-US" sz="2400" dirty="0"/>
              <a:t>Weak form is supported, so technical analysis cannot consistently outperform the market.</a:t>
            </a:r>
          </a:p>
          <a:p>
            <a:pPr>
              <a:lnSpc>
                <a:spcPct val="80000"/>
              </a:lnSpc>
            </a:pPr>
            <a:r>
              <a:rPr lang="en-US" sz="2400" dirty="0"/>
              <a:t>Semi-strong form is mostly supported , so fundamental analysis cannot consistently outperform the market.</a:t>
            </a:r>
          </a:p>
          <a:p>
            <a:pPr>
              <a:lnSpc>
                <a:spcPct val="80000"/>
              </a:lnSpc>
            </a:pPr>
            <a:r>
              <a:rPr lang="en-US" sz="2400" dirty="0"/>
              <a:t>Strong form is generally not supported</a:t>
            </a:r>
            <a:r>
              <a:rPr lang="en-US" sz="2400"/>
              <a:t>. </a:t>
            </a:r>
            <a:endParaRPr lang="en-US" sz="2400" dirty="0"/>
          </a:p>
          <a:p>
            <a:pPr>
              <a:lnSpc>
                <a:spcPct val="80000"/>
              </a:lnSpc>
            </a:pPr>
            <a:r>
              <a:rPr lang="en-US" sz="2400" dirty="0"/>
              <a:t>Ultimately, most believe that the market is very efficient, though not perfectly efficient.  It is unlikely that any system of analysis could consistently and significantly beat the market (adjusted for costs and risk) over the long run.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Anomalies </a:t>
            </a:r>
            <a:r>
              <a:rPr lang="en-US" sz="1800" dirty="0" smtClean="0"/>
              <a:t> </a:t>
            </a:r>
            <a:br>
              <a:rPr lang="en-US" sz="1800" dirty="0" smtClean="0"/>
            </a:br>
            <a:r>
              <a:rPr lang="en-US" sz="1800" dirty="0" smtClean="0"/>
              <a:t> </a:t>
            </a:r>
            <a:endParaRPr lang="en-US" sz="1800" dirty="0"/>
          </a:p>
        </p:txBody>
      </p:sp>
      <p:sp>
        <p:nvSpPr>
          <p:cNvPr id="3" name="Content Placeholder 2"/>
          <p:cNvSpPr>
            <a:spLocks noGrp="1"/>
          </p:cNvSpPr>
          <p:nvPr>
            <p:ph sz="quarter" idx="1"/>
          </p:nvPr>
        </p:nvSpPr>
        <p:spPr/>
        <p:txBody>
          <a:bodyPr>
            <a:normAutofit fontScale="92500" lnSpcReduction="20000"/>
          </a:bodyPr>
          <a:lstStyle/>
          <a:p>
            <a:pPr marL="0" indent="0">
              <a:buNone/>
            </a:pPr>
            <a:r>
              <a:rPr lang="en-US" b="1" dirty="0" smtClean="0"/>
              <a:t>CALENDAR EFFECTS</a:t>
            </a:r>
            <a:r>
              <a:rPr lang="en-US" dirty="0" smtClean="0"/>
              <a:t> </a:t>
            </a:r>
          </a:p>
          <a:p>
            <a:r>
              <a:rPr lang="en-US" dirty="0" smtClean="0"/>
              <a:t>Anomalies </a:t>
            </a:r>
            <a:r>
              <a:rPr lang="en-US" dirty="0"/>
              <a:t>that are linked to a particular time are called calendar effects.</a:t>
            </a:r>
          </a:p>
          <a:p>
            <a:r>
              <a:rPr lang="en-US" dirty="0"/>
              <a:t>Weekend Effect : The tendency of stock prices to decrease on Mondays. </a:t>
            </a:r>
          </a:p>
          <a:p>
            <a:r>
              <a:rPr lang="en-US" dirty="0"/>
              <a:t>Turn-of-the-month effect: </a:t>
            </a:r>
            <a:r>
              <a:rPr lang="en-IN" dirty="0"/>
              <a:t>The turn-of-the-month effect refers to the tendency of stock prices to rise on the last trading day of the month and the first three trading days of the next month.</a:t>
            </a:r>
          </a:p>
          <a:p>
            <a:r>
              <a:rPr lang="en-IN" i="1" dirty="0"/>
              <a:t>Turn-of-the-Year Effect:</a:t>
            </a:r>
            <a:r>
              <a:rPr lang="en-IN" dirty="0"/>
              <a:t> The turn-of-the-year effect describes a pattern of increased trading volume and higher stock prices in the last week of December and the first two weeks of January.</a:t>
            </a:r>
            <a:br>
              <a:rPr lang="en-IN" dirty="0"/>
            </a:br>
            <a:r>
              <a:rPr lang="en-IN" dirty="0"/>
              <a:t/>
            </a:r>
            <a:br>
              <a:rPr lang="en-IN" dirty="0"/>
            </a:br>
            <a:r>
              <a:rPr lang="en-IN" dirty="0"/>
              <a:t/>
            </a:r>
            <a:br>
              <a:rPr lang="en-IN" dirty="0"/>
            </a:br>
            <a:endParaRPr lang="en-IN" dirty="0"/>
          </a:p>
          <a:p>
            <a:endParaRPr lang="en-US" dirty="0"/>
          </a:p>
        </p:txBody>
      </p:sp>
    </p:spTree>
    <p:extLst>
      <p:ext uri="{BB962C8B-B14F-4D97-AF65-F5344CB8AC3E}">
        <p14:creationId xmlns:p14="http://schemas.microsoft.com/office/powerpoint/2010/main" val="22243895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000000"/>
                </a:solidFill>
              </a:rPr>
              <a:t>ANNOUNCEMENTS AND INFORMATION</a:t>
            </a:r>
            <a:endParaRPr lang="en-US" sz="2400" b="1" dirty="0">
              <a:solidFill>
                <a:srgbClr val="000000"/>
              </a:solidFill>
            </a:endParaRPr>
          </a:p>
        </p:txBody>
      </p:sp>
      <p:sp>
        <p:nvSpPr>
          <p:cNvPr id="3" name="Content Placeholder 2"/>
          <p:cNvSpPr>
            <a:spLocks noGrp="1"/>
          </p:cNvSpPr>
          <p:nvPr>
            <p:ph sz="quarter" idx="1"/>
          </p:nvPr>
        </p:nvSpPr>
        <p:spPr/>
        <p:txBody>
          <a:bodyPr/>
          <a:lstStyle/>
          <a:p>
            <a:r>
              <a:rPr lang="en-US" dirty="0"/>
              <a:t>Stock split effect </a:t>
            </a:r>
          </a:p>
          <a:p>
            <a:r>
              <a:rPr lang="en-US" dirty="0"/>
              <a:t>Short-term price drift </a:t>
            </a:r>
          </a:p>
          <a:p>
            <a:r>
              <a:rPr lang="en-US" dirty="0"/>
              <a:t>Merger Arbitrage </a:t>
            </a:r>
            <a:endParaRPr lang="en-IN" dirty="0"/>
          </a:p>
          <a:p>
            <a:endParaRPr lang="en-US" dirty="0"/>
          </a:p>
        </p:txBody>
      </p:sp>
    </p:spTree>
    <p:extLst>
      <p:ext uri="{BB962C8B-B14F-4D97-AF65-F5344CB8AC3E}">
        <p14:creationId xmlns:p14="http://schemas.microsoft.com/office/powerpoint/2010/main" val="832455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solidFill>
                  <a:srgbClr val="000000"/>
                </a:solidFill>
              </a:rPr>
              <a:t>SUPERSTITIOUS INDICATORS</a:t>
            </a:r>
          </a:p>
        </p:txBody>
      </p:sp>
      <p:sp>
        <p:nvSpPr>
          <p:cNvPr id="3" name="Content Placeholder 2"/>
          <p:cNvSpPr>
            <a:spLocks noGrp="1"/>
          </p:cNvSpPr>
          <p:nvPr>
            <p:ph sz="quarter" idx="1"/>
          </p:nvPr>
        </p:nvSpPr>
        <p:spPr/>
        <p:txBody>
          <a:bodyPr/>
          <a:lstStyle/>
          <a:p>
            <a:r>
              <a:rPr lang="en-US" dirty="0" err="1"/>
              <a:t>Muharrat</a:t>
            </a:r>
            <a:r>
              <a:rPr lang="en-US" dirty="0"/>
              <a:t> Trading</a:t>
            </a:r>
          </a:p>
          <a:p>
            <a:r>
              <a:rPr lang="en-US" dirty="0" err="1"/>
              <a:t>Superbowl</a:t>
            </a:r>
            <a:r>
              <a:rPr lang="en-US" dirty="0"/>
              <a:t> Indicator</a:t>
            </a:r>
            <a:endParaRPr lang="en-IN" dirty="0"/>
          </a:p>
          <a:p>
            <a:pPr marL="0" indent="0">
              <a:buNone/>
            </a:pPr>
            <a:endParaRPr lang="en-US" dirty="0"/>
          </a:p>
        </p:txBody>
      </p:sp>
    </p:spTree>
    <p:extLst>
      <p:ext uri="{BB962C8B-B14F-4D97-AF65-F5344CB8AC3E}">
        <p14:creationId xmlns:p14="http://schemas.microsoft.com/office/powerpoint/2010/main" val="3918844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1189038"/>
          </a:xfrm>
        </p:spPr>
        <p:txBody>
          <a:bodyPr>
            <a:normAutofit fontScale="90000"/>
          </a:bodyPr>
          <a:lstStyle/>
          <a:p>
            <a:r>
              <a:rPr lang="en-US" dirty="0"/>
              <a:t>Implications of Efficient Markets</a:t>
            </a:r>
            <a:br>
              <a:rPr lang="en-US" dirty="0"/>
            </a:br>
            <a:endParaRPr lang="en-US" dirty="0"/>
          </a:p>
        </p:txBody>
      </p:sp>
      <p:sp>
        <p:nvSpPr>
          <p:cNvPr id="3" name="Content Placeholder 2"/>
          <p:cNvSpPr>
            <a:spLocks noGrp="1"/>
          </p:cNvSpPr>
          <p:nvPr>
            <p:ph sz="quarter" idx="1"/>
          </p:nvPr>
        </p:nvSpPr>
        <p:spPr/>
        <p:txBody>
          <a:bodyPr>
            <a:normAutofit/>
          </a:bodyPr>
          <a:lstStyle/>
          <a:p>
            <a:r>
              <a:rPr lang="en-US" u="sng" dirty="0"/>
              <a:t>Technical Analysis –</a:t>
            </a:r>
            <a:r>
              <a:rPr lang="en-US" dirty="0"/>
              <a:t>  Technical analysis uses past patterns of price and the volume of trading as the basis for predicting future prices. Evidence suggests that prices of securities are affected by news. </a:t>
            </a:r>
            <a:r>
              <a:rPr lang="en-US" dirty="0" err="1"/>
              <a:t>Favourable</a:t>
            </a:r>
            <a:r>
              <a:rPr lang="en-US" dirty="0"/>
              <a:t> news will push up the price and vice versa. It is therefore appropriate to question the value of technical analysis as a means of choosing security investments.</a:t>
            </a:r>
            <a:endParaRPr lang="en-US" u="sng" dirty="0"/>
          </a:p>
          <a:p>
            <a:endParaRPr lang="en-US" dirty="0"/>
          </a:p>
        </p:txBody>
      </p:sp>
    </p:spTree>
    <p:extLst>
      <p:ext uri="{BB962C8B-B14F-4D97-AF65-F5344CB8AC3E}">
        <p14:creationId xmlns:p14="http://schemas.microsoft.com/office/powerpoint/2010/main" val="2118832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a:bodyPr>
          <a:lstStyle/>
          <a:p>
            <a:r>
              <a:rPr lang="en-US" u="sng" dirty="0"/>
              <a:t>Fundamental Analysis –</a:t>
            </a:r>
            <a:r>
              <a:rPr lang="en-US" dirty="0"/>
              <a:t> Fundamental Analysis </a:t>
            </a:r>
            <a:br>
              <a:rPr lang="en-US" dirty="0"/>
            </a:br>
            <a:r>
              <a:rPr lang="en-US" dirty="0"/>
              <a:t> involves using market information(such as earnings , dividends , accounting ratios) to determine the intrinsic value of securities in order to identify those securities that are undervalued. However semi strong form market efficiency suggests that fundamentals analysis cannot be used to outperform the market. In an efficient market, equity research and valuation would be a costly task that provided no benefits. The odds of finding an undervalued stock should be random (50/50). Most of the time, the benefits from information collection and equity research would not cover the costs of doing the research.</a:t>
            </a:r>
            <a:br>
              <a:rPr lang="en-US" dirty="0"/>
            </a:br>
            <a:endParaRPr lang="en-US" dirty="0"/>
          </a:p>
        </p:txBody>
      </p:sp>
    </p:spTree>
    <p:extLst>
      <p:ext uri="{BB962C8B-B14F-4D97-AF65-F5344CB8AC3E}">
        <p14:creationId xmlns:p14="http://schemas.microsoft.com/office/powerpoint/2010/main" val="38214322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u="sng" dirty="0"/>
              <a:t>Optimal Investment Strategy </a:t>
            </a:r>
            <a:r>
              <a:rPr lang="en-US" u="sng" dirty="0" smtClean="0"/>
              <a:t>-</a:t>
            </a:r>
            <a:r>
              <a:rPr lang="en-US" dirty="0"/>
              <a:t> For optimal investment strategies, investors should follow a </a:t>
            </a:r>
            <a:r>
              <a:rPr lang="en-US" i="1" dirty="0"/>
              <a:t>passive investment strategy</a:t>
            </a:r>
            <a:r>
              <a:rPr lang="en-US" dirty="0"/>
              <a:t>, which makes no attempt to beat the market. Investors should not select securities  according to their risk aversion or  tax positions . In an efficient market, it would be a superior strategy to have a random diversification across securities, carrying little or no information cost and minimal execution costs in order to </a:t>
            </a:r>
            <a:r>
              <a:rPr lang="en-US" dirty="0" err="1"/>
              <a:t>optimise</a:t>
            </a:r>
            <a:r>
              <a:rPr lang="en-US" dirty="0"/>
              <a:t> the returns. There would be no value added by portfolio managers and investment strategists .</a:t>
            </a:r>
            <a:endParaRPr lang="en-US" u="sng" dirty="0"/>
          </a:p>
        </p:txBody>
      </p:sp>
    </p:spTree>
    <p:extLst>
      <p:ext uri="{BB962C8B-B14F-4D97-AF65-F5344CB8AC3E}">
        <p14:creationId xmlns:p14="http://schemas.microsoft.com/office/powerpoint/2010/main" val="20669226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 The overall assumption is that no investor is able to generate an abnormal return in the market. If that is the case, an investor can expect to make a return equal to the market return. An investor should thus focus on the minimizing his costs to invest. To achieve a market rate of return, diversification in a numerous amounts of stocks is required, which may not be an option for a smaller investor. As such, an index fund would be the most appropriate investment vehicle, allowing the investor to achieve the market rate of return in a cost effective manner.</a:t>
            </a:r>
          </a:p>
          <a:p>
            <a:endParaRPr lang="en-US" dirty="0"/>
          </a:p>
        </p:txBody>
      </p:sp>
    </p:spTree>
    <p:extLst>
      <p:ext uri="{BB962C8B-B14F-4D97-AF65-F5344CB8AC3E}">
        <p14:creationId xmlns:p14="http://schemas.microsoft.com/office/powerpoint/2010/main" val="3805599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a:xfrm>
            <a:off x="228600" y="1447800"/>
            <a:ext cx="8458200" cy="4572000"/>
          </a:xfrm>
        </p:spPr>
        <p:txBody>
          <a:bodyPr>
            <a:normAutofit fontScale="92500" lnSpcReduction="10000"/>
          </a:bodyPr>
          <a:lstStyle/>
          <a:p>
            <a:r>
              <a:rPr lang="en-US" dirty="0" smtClean="0"/>
              <a:t>Random walk hypothesis </a:t>
            </a:r>
          </a:p>
          <a:p>
            <a:r>
              <a:rPr lang="en-US" dirty="0" smtClean="0"/>
              <a:t>The </a:t>
            </a:r>
            <a:r>
              <a:rPr lang="en-US" dirty="0"/>
              <a:t>efficient market hypothesis (EMH) </a:t>
            </a:r>
            <a:r>
              <a:rPr lang="en-US" dirty="0" smtClean="0"/>
              <a:t>is an idea partly developed in the 1960s by Eugene </a:t>
            </a:r>
            <a:r>
              <a:rPr lang="en-US" dirty="0" err="1" smtClean="0"/>
              <a:t>Fama</a:t>
            </a:r>
            <a:r>
              <a:rPr lang="en-US" dirty="0" smtClean="0"/>
              <a:t>. </a:t>
            </a:r>
          </a:p>
          <a:p>
            <a:r>
              <a:rPr lang="en-US" dirty="0" smtClean="0"/>
              <a:t>It is </a:t>
            </a:r>
            <a:r>
              <a:rPr lang="en-US" dirty="0"/>
              <a:t>an investment theory that states it is impossible to "beat the market" </a:t>
            </a:r>
            <a:r>
              <a:rPr lang="en-US" dirty="0" smtClean="0"/>
              <a:t>because stock market efficiency causes existing shares to always incorporate and reflect all relevant information. </a:t>
            </a:r>
          </a:p>
          <a:p>
            <a:r>
              <a:rPr lang="en-US" dirty="0" smtClean="0"/>
              <a:t>According to the EMH, stock always trade at their fair value on stock exchanges, making it impossible for investors to either purchase undervalued stocks or sell stocks for inflated prices. As such, it should be impossible to outperform the overall market through expert stock selection or market timing, and that the only way an investor can possibly obtain the higher returns is by purchasing riskier investments.</a:t>
            </a:r>
            <a:endParaRPr lang="en-US" dirty="0"/>
          </a:p>
        </p:txBody>
      </p:sp>
    </p:spTree>
    <p:extLst>
      <p:ext uri="{BB962C8B-B14F-4D97-AF65-F5344CB8AC3E}">
        <p14:creationId xmlns:p14="http://schemas.microsoft.com/office/powerpoint/2010/main" val="3318346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90600"/>
            <a:ext cx="8229600" cy="5029200"/>
          </a:xfrm>
        </p:spPr>
        <p:txBody>
          <a:bodyPr>
            <a:normAutofit/>
          </a:bodyPr>
          <a:lstStyle/>
          <a:p>
            <a:pPr>
              <a:lnSpc>
                <a:spcPct val="90000"/>
              </a:lnSpc>
            </a:pPr>
            <a:r>
              <a:rPr lang="en-US" dirty="0" smtClean="0"/>
              <a:t>An efficient capital market is a market that is efficient in processing information.</a:t>
            </a:r>
          </a:p>
          <a:p>
            <a:pPr>
              <a:lnSpc>
                <a:spcPct val="90000"/>
              </a:lnSpc>
            </a:pPr>
            <a:r>
              <a:rPr lang="en-US" dirty="0" smtClean="0"/>
              <a:t>In other words, the market </a:t>
            </a:r>
            <a:r>
              <a:rPr lang="en-US" b="1" dirty="0" smtClean="0"/>
              <a:t>quickly</a:t>
            </a:r>
            <a:r>
              <a:rPr lang="en-US" dirty="0" smtClean="0"/>
              <a:t> and </a:t>
            </a:r>
            <a:r>
              <a:rPr lang="en-US" b="1" dirty="0" smtClean="0"/>
              <a:t>correctly</a:t>
            </a:r>
            <a:r>
              <a:rPr lang="en-US" dirty="0" smtClean="0"/>
              <a:t> adjusts to new information.</a:t>
            </a:r>
          </a:p>
          <a:p>
            <a:pPr>
              <a:lnSpc>
                <a:spcPct val="90000"/>
              </a:lnSpc>
            </a:pPr>
            <a:r>
              <a:rPr lang="en-US" dirty="0" smtClean="0"/>
              <a:t>In an information  of efficient market, the prices of securities observed at any time are based on “correct” evaluation of all information available at that time.</a:t>
            </a:r>
          </a:p>
          <a:p>
            <a:pPr>
              <a:lnSpc>
                <a:spcPct val="90000"/>
              </a:lnSpc>
            </a:pPr>
            <a:r>
              <a:rPr lang="en-US" dirty="0" smtClean="0"/>
              <a:t>Therefore, in an efficient market, prices immediately and fully reflect available information.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sz="quarter" idx="1"/>
          </p:nvPr>
        </p:nvSpPr>
        <p:spPr/>
        <p:txBody>
          <a:bodyPr/>
          <a:lstStyle/>
          <a:p>
            <a:pPr marL="342900" lvl="1" indent="-342900" algn="just">
              <a:buFont typeface="Arial" pitchFamily="34" charset="0"/>
              <a:buChar char="•"/>
            </a:pPr>
            <a:r>
              <a:rPr lang="en-US" sz="2800" i="1" dirty="0" smtClean="0"/>
              <a:t>"In an efficient market, competition among the many intelligent participants leads to a situation where, at any point in time, actual prices of individual securities already reflect the effects of information based both on events that have already occurred and on events which, as of now, the market expects to take place in the future. In other words, in an efficient market at any point in time the actual price of a security will be a good estimate of its intrinsic value."</a:t>
            </a:r>
            <a:r>
              <a:rPr lang="en-US" sz="2800" dirty="0" smtClean="0"/>
              <a:t> </a:t>
            </a:r>
          </a:p>
          <a:p>
            <a:pPr algn="r">
              <a:buNone/>
            </a:pPr>
            <a:r>
              <a:rPr lang="en-US" sz="2800" b="1" dirty="0" smtClean="0"/>
              <a:t>- Eugene </a:t>
            </a:r>
            <a:r>
              <a:rPr lang="en-US" sz="2800" b="1" dirty="0" err="1" smtClean="0"/>
              <a:t>Fama</a:t>
            </a:r>
            <a:r>
              <a:rPr lang="en-US" sz="2800" b="1" dirty="0" smtClean="0"/>
              <a:t>, </a:t>
            </a:r>
            <a:endParaRPr lang="en-US" sz="28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Efficient Markets Hypothesis </a:t>
            </a:r>
            <a:endParaRPr lang="en-US" dirty="0"/>
          </a:p>
        </p:txBody>
      </p:sp>
      <p:sp>
        <p:nvSpPr>
          <p:cNvPr id="3" name="Content Placeholder 2"/>
          <p:cNvSpPr>
            <a:spLocks noGrp="1"/>
          </p:cNvSpPr>
          <p:nvPr>
            <p:ph sz="quarter" idx="1"/>
          </p:nvPr>
        </p:nvSpPr>
        <p:spPr/>
        <p:txBody>
          <a:bodyPr/>
          <a:lstStyle/>
          <a:p>
            <a:r>
              <a:rPr lang="en-US" dirty="0" smtClean="0"/>
              <a:t>The Efficient Markets Hypothesis (</a:t>
            </a:r>
            <a:r>
              <a:rPr lang="en-US" dirty="0" err="1" smtClean="0"/>
              <a:t>EMH</a:t>
            </a:r>
            <a:r>
              <a:rPr lang="en-US" dirty="0" smtClean="0"/>
              <a:t>) is made up of three progressively stronger forms:</a:t>
            </a:r>
          </a:p>
          <a:p>
            <a:pPr lvl="1"/>
            <a:r>
              <a:rPr lang="en-US" dirty="0" smtClean="0"/>
              <a:t>Weak Form</a:t>
            </a:r>
          </a:p>
          <a:p>
            <a:pPr lvl="1"/>
            <a:r>
              <a:rPr lang="en-US" dirty="0" smtClean="0"/>
              <a:t>Semi-strong Form</a:t>
            </a:r>
          </a:p>
          <a:p>
            <a:pPr lvl="1"/>
            <a:r>
              <a:rPr lang="en-US" dirty="0" smtClean="0"/>
              <a:t>Strong Form</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9" name="Rectangle 11"/>
          <p:cNvSpPr>
            <a:spLocks noGrp="1" noChangeArrowheads="1"/>
          </p:cNvSpPr>
          <p:nvPr>
            <p:ph type="title"/>
          </p:nvPr>
        </p:nvSpPr>
        <p:spPr/>
        <p:txBody>
          <a:bodyPr/>
          <a:lstStyle/>
          <a:p>
            <a:r>
              <a:rPr lang="en-US" dirty="0"/>
              <a:t>The </a:t>
            </a:r>
            <a:r>
              <a:rPr lang="en-US" dirty="0" err="1"/>
              <a:t>EMH</a:t>
            </a:r>
            <a:r>
              <a:rPr lang="en-US" dirty="0"/>
              <a:t> Graphically</a:t>
            </a:r>
          </a:p>
        </p:txBody>
      </p:sp>
      <p:sp>
        <p:nvSpPr>
          <p:cNvPr id="12300" name="Rectangle 12"/>
          <p:cNvSpPr>
            <a:spLocks noGrp="1" noChangeArrowheads="1"/>
          </p:cNvSpPr>
          <p:nvPr>
            <p:ph type="body" sz="half" idx="1"/>
          </p:nvPr>
        </p:nvSpPr>
        <p:spPr/>
        <p:txBody>
          <a:bodyPr/>
          <a:lstStyle/>
          <a:p>
            <a:r>
              <a:rPr lang="en-US" sz="2000" dirty="0"/>
              <a:t>In this diagram, the circles represent the amount of information that each form of the </a:t>
            </a:r>
            <a:r>
              <a:rPr lang="en-US" sz="2000" dirty="0" err="1"/>
              <a:t>EMH</a:t>
            </a:r>
            <a:r>
              <a:rPr lang="en-US" sz="2000" dirty="0"/>
              <a:t> includes.</a:t>
            </a:r>
          </a:p>
          <a:p>
            <a:r>
              <a:rPr lang="en-US" sz="2000" dirty="0"/>
              <a:t>Note that the weak form covers the least amount of information, and the strong form covers all information.</a:t>
            </a:r>
          </a:p>
          <a:p>
            <a:r>
              <a:rPr lang="en-US" sz="2000" dirty="0"/>
              <a:t>Also note that each successive form includes the previous ones.</a:t>
            </a:r>
          </a:p>
        </p:txBody>
      </p:sp>
      <p:graphicFrame>
        <p:nvGraphicFramePr>
          <p:cNvPr id="12301" name="Object 13"/>
          <p:cNvGraphicFramePr>
            <a:graphicFrameLocks noGrp="1" noChangeAspect="1"/>
          </p:cNvGraphicFramePr>
          <p:nvPr>
            <p:ph sz="half" idx="2"/>
          </p:nvPr>
        </p:nvGraphicFramePr>
        <p:xfrm>
          <a:off x="4856163" y="2160588"/>
          <a:ext cx="3754437" cy="3754437"/>
        </p:xfrm>
        <a:graphic>
          <a:graphicData uri="http://schemas.openxmlformats.org/presentationml/2006/ole">
            <mc:AlternateContent xmlns:mc="http://schemas.openxmlformats.org/markup-compatibility/2006">
              <mc:Choice xmlns:v="urn:schemas-microsoft-com:vml" Requires="v">
                <p:oleObj spid="_x0000_s2078" name="Picture" r:id="rId4" imgW="3859200" imgH="3859200" progId="Word.Picture.8">
                  <p:embed/>
                </p:oleObj>
              </mc:Choice>
              <mc:Fallback>
                <p:oleObj name="Picture" r:id="rId4" imgW="3859200" imgH="3859200" progId="Word.Picture.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6163" y="2160588"/>
                        <a:ext cx="3754437" cy="3754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3" name="Rectangle 5"/>
          <p:cNvSpPr>
            <a:spLocks noChangeArrowheads="1"/>
          </p:cNvSpPr>
          <p:nvPr/>
        </p:nvSpPr>
        <p:spPr bwMode="auto">
          <a:xfrm>
            <a:off x="990600" y="5791200"/>
            <a:ext cx="4219575" cy="396875"/>
          </a:xfrm>
          <a:prstGeom prst="rect">
            <a:avLst/>
          </a:prstGeom>
          <a:noFill/>
          <a:ln w="9525">
            <a:noFill/>
            <a:miter lim="800000"/>
            <a:headEnd/>
            <a:tailEnd/>
          </a:ln>
          <a:effectLst/>
        </p:spPr>
        <p:txBody>
          <a:bodyPr lIns="92075" tIns="46038" rIns="92075" bIns="46038">
            <a:spAutoFit/>
          </a:bodyPr>
          <a:lstStyle/>
          <a:p>
            <a:r>
              <a:rPr lang="en-US" sz="2000">
                <a:latin typeface="Book Antiqua" pitchFamily="18" charset="0"/>
              </a:rPr>
              <a:t>All information, public and private</a:t>
            </a:r>
          </a:p>
        </p:txBody>
      </p:sp>
      <p:sp>
        <p:nvSpPr>
          <p:cNvPr id="12294" name="Line 6"/>
          <p:cNvSpPr>
            <a:spLocks noChangeShapeType="1"/>
          </p:cNvSpPr>
          <p:nvPr/>
        </p:nvSpPr>
        <p:spPr bwMode="auto">
          <a:xfrm flipV="1">
            <a:off x="4876800" y="5257800"/>
            <a:ext cx="838200" cy="609600"/>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12295" name="Rectangle 7"/>
          <p:cNvSpPr>
            <a:spLocks noChangeArrowheads="1"/>
          </p:cNvSpPr>
          <p:nvPr/>
        </p:nvSpPr>
        <p:spPr bwMode="auto">
          <a:xfrm>
            <a:off x="5715000" y="6019800"/>
            <a:ext cx="2703513" cy="396875"/>
          </a:xfrm>
          <a:prstGeom prst="rect">
            <a:avLst/>
          </a:prstGeom>
          <a:noFill/>
          <a:ln w="9525">
            <a:noFill/>
            <a:miter lim="800000"/>
            <a:headEnd/>
            <a:tailEnd/>
          </a:ln>
          <a:effectLst/>
        </p:spPr>
        <p:txBody>
          <a:bodyPr wrap="none" lIns="92075" tIns="46038" rIns="92075" bIns="46038">
            <a:spAutoFit/>
          </a:bodyPr>
          <a:lstStyle/>
          <a:p>
            <a:r>
              <a:rPr lang="en-US" sz="2000">
                <a:latin typeface="Book Antiqua" pitchFamily="18" charset="0"/>
              </a:rPr>
              <a:t>All public information</a:t>
            </a:r>
          </a:p>
        </p:txBody>
      </p:sp>
      <p:sp>
        <p:nvSpPr>
          <p:cNvPr id="12296" name="Line 8"/>
          <p:cNvSpPr>
            <a:spLocks noChangeShapeType="1"/>
          </p:cNvSpPr>
          <p:nvPr/>
        </p:nvSpPr>
        <p:spPr bwMode="auto">
          <a:xfrm flipH="1" flipV="1">
            <a:off x="7010400" y="4953000"/>
            <a:ext cx="457200" cy="1143000"/>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12297" name="Rectangle 9"/>
          <p:cNvSpPr>
            <a:spLocks noChangeArrowheads="1"/>
          </p:cNvSpPr>
          <p:nvPr/>
        </p:nvSpPr>
        <p:spPr bwMode="auto">
          <a:xfrm>
            <a:off x="4403725" y="1706563"/>
            <a:ext cx="4054475" cy="396875"/>
          </a:xfrm>
          <a:prstGeom prst="rect">
            <a:avLst/>
          </a:prstGeom>
          <a:noFill/>
          <a:ln w="9525">
            <a:noFill/>
            <a:miter lim="800000"/>
            <a:headEnd/>
            <a:tailEnd/>
          </a:ln>
          <a:effectLst/>
        </p:spPr>
        <p:txBody>
          <a:bodyPr lIns="92075" tIns="46038" rIns="92075" bIns="46038">
            <a:spAutoFit/>
          </a:bodyPr>
          <a:lstStyle/>
          <a:p>
            <a:r>
              <a:rPr lang="en-US" sz="2000" dirty="0">
                <a:latin typeface="Book Antiqua" pitchFamily="18" charset="0"/>
              </a:rPr>
              <a:t>All historical prices and returns</a:t>
            </a:r>
          </a:p>
        </p:txBody>
      </p:sp>
      <p:sp>
        <p:nvSpPr>
          <p:cNvPr id="12298" name="Line 10"/>
          <p:cNvSpPr>
            <a:spLocks noChangeShapeType="1"/>
          </p:cNvSpPr>
          <p:nvPr/>
        </p:nvSpPr>
        <p:spPr bwMode="auto">
          <a:xfrm>
            <a:off x="5334000" y="2057400"/>
            <a:ext cx="990600" cy="1828800"/>
          </a:xfrm>
          <a:prstGeom prst="line">
            <a:avLst/>
          </a:prstGeom>
          <a:noFill/>
          <a:ln w="12700">
            <a:solidFill>
              <a:schemeClr val="tx1"/>
            </a:solidFill>
            <a:round/>
            <a:headEnd type="none" w="sm" len="sm"/>
            <a:tailEnd type="stealth" w="med" len="lg"/>
          </a:ln>
          <a:effectLst/>
        </p:spPr>
        <p:txBody>
          <a:bodyPr wrap="none" anchor="ctr"/>
          <a:lstStyle/>
          <a:p>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p:txBody>
          <a:bodyPr/>
          <a:lstStyle/>
          <a:p>
            <a:r>
              <a:rPr lang="en-US"/>
              <a:t>The Weak Form</a:t>
            </a:r>
          </a:p>
        </p:txBody>
      </p:sp>
      <p:sp>
        <p:nvSpPr>
          <p:cNvPr id="14341" name="Rectangle 5"/>
          <p:cNvSpPr>
            <a:spLocks noGrp="1" noChangeArrowheads="1"/>
          </p:cNvSpPr>
          <p:nvPr>
            <p:ph sz="quarter" idx="1"/>
          </p:nvPr>
        </p:nvSpPr>
        <p:spPr/>
        <p:txBody>
          <a:bodyPr>
            <a:normAutofit/>
          </a:bodyPr>
          <a:lstStyle/>
          <a:p>
            <a:pPr>
              <a:lnSpc>
                <a:spcPct val="90000"/>
              </a:lnSpc>
            </a:pPr>
            <a:r>
              <a:rPr lang="en-US" sz="2400" dirty="0"/>
              <a:t>The weak form of the EMH says that past prices, volume, and other market statistics provide no information that can be used to predict future prices</a:t>
            </a:r>
            <a:r>
              <a:rPr lang="en-US" sz="2400" dirty="0" smtClean="0"/>
              <a:t>.</a:t>
            </a:r>
          </a:p>
          <a:p>
            <a:pPr>
              <a:lnSpc>
                <a:spcPct val="90000"/>
              </a:lnSpc>
            </a:pPr>
            <a:r>
              <a:rPr lang="en-US" sz="2400" dirty="0" smtClean="0"/>
              <a:t>Weak because security prices are the most easily available piece of information.</a:t>
            </a:r>
          </a:p>
          <a:p>
            <a:pPr>
              <a:lnSpc>
                <a:spcPct val="90000"/>
              </a:lnSpc>
            </a:pPr>
            <a:r>
              <a:rPr lang="en-US" sz="2400" dirty="0"/>
              <a:t>M</a:t>
            </a:r>
            <a:r>
              <a:rPr lang="en-US" sz="2400" dirty="0" smtClean="0"/>
              <a:t>any </a:t>
            </a:r>
            <a:r>
              <a:rPr lang="en-US" sz="2400" dirty="0"/>
              <a:t>financial analysts attempt to generate profits by studying exactly what this hypothesis asserts is of no value - past stock price series and trading volume data. This technique is called technical analysis. </a:t>
            </a:r>
          </a:p>
          <a:p>
            <a:pPr>
              <a:lnSpc>
                <a:spcPct val="90000"/>
              </a:lnSpc>
            </a:pPr>
            <a:r>
              <a:rPr lang="en-US" sz="2400" dirty="0" smtClean="0"/>
              <a:t>Prices </a:t>
            </a:r>
            <a:r>
              <a:rPr lang="en-US" sz="2400" dirty="0"/>
              <a:t>should change very quickly and to the correct level when new information arrives (see next slide).</a:t>
            </a:r>
          </a:p>
          <a:p>
            <a:pPr>
              <a:lnSpc>
                <a:spcPct val="90000"/>
              </a:lnSpc>
            </a:pPr>
            <a:r>
              <a:rPr lang="en-US" sz="2400" dirty="0"/>
              <a:t>This form of the EMH, if correct, repudiates technical analysis</a:t>
            </a:r>
            <a:r>
              <a:rPr lang="en-US" sz="2400" dirty="0" smtClean="0"/>
              <a:t>.</a:t>
            </a:r>
            <a:endParaRPr lang="en-US" sz="24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Grp="1" noChangeArrowheads="1"/>
          </p:cNvSpPr>
          <p:nvPr>
            <p:ph type="title"/>
          </p:nvPr>
        </p:nvSpPr>
        <p:spPr/>
        <p:txBody>
          <a:bodyPr/>
          <a:lstStyle/>
          <a:p>
            <a:r>
              <a:rPr lang="en-US"/>
              <a:t>The Semi-strong Form</a:t>
            </a:r>
          </a:p>
        </p:txBody>
      </p:sp>
      <p:sp>
        <p:nvSpPr>
          <p:cNvPr id="18437" name="Rectangle 5"/>
          <p:cNvSpPr>
            <a:spLocks noGrp="1" noChangeArrowheads="1"/>
          </p:cNvSpPr>
          <p:nvPr>
            <p:ph sz="quarter" idx="1"/>
          </p:nvPr>
        </p:nvSpPr>
        <p:spPr/>
        <p:txBody>
          <a:bodyPr/>
          <a:lstStyle/>
          <a:p>
            <a:pPr>
              <a:lnSpc>
                <a:spcPct val="90000"/>
              </a:lnSpc>
            </a:pPr>
            <a:r>
              <a:rPr lang="en-US" sz="2400" dirty="0"/>
              <a:t>The semi-strong form says that prices fully reflect all publicly available </a:t>
            </a:r>
            <a:r>
              <a:rPr lang="en-US" sz="2400" dirty="0" smtClean="0"/>
              <a:t>information(even those reported in the financial statements of the companies) </a:t>
            </a:r>
            <a:r>
              <a:rPr lang="en-US" sz="2400" dirty="0"/>
              <a:t>and expectations about the future.</a:t>
            </a:r>
          </a:p>
          <a:p>
            <a:pPr>
              <a:lnSpc>
                <a:spcPct val="90000"/>
              </a:lnSpc>
            </a:pPr>
            <a:r>
              <a:rPr lang="en-US" sz="2400" dirty="0"/>
              <a:t>This suggests that prices adjust very rapidly to new information, and that old information cannot be used to earn superior returns</a:t>
            </a:r>
            <a:r>
              <a:rPr lang="en-US" sz="2400" dirty="0" smtClean="0"/>
              <a:t>.</a:t>
            </a:r>
          </a:p>
          <a:p>
            <a:pPr>
              <a:lnSpc>
                <a:spcPct val="90000"/>
              </a:lnSpc>
            </a:pPr>
            <a:r>
              <a:rPr lang="en-US" sz="2400" dirty="0"/>
              <a:t>The assertion behind semi-strong market efficiency is still that one should not be able to profit using something that “everybody else knows” (the information is public). Nevertheless, this assumption is far stronger than that of weak-form efficiency. </a:t>
            </a:r>
          </a:p>
          <a:p>
            <a:pPr>
              <a:lnSpc>
                <a:spcPct val="90000"/>
              </a:lnSpc>
            </a:pPr>
            <a:r>
              <a:rPr lang="en-US" sz="2400" dirty="0"/>
              <a:t>The semi-strong form, if correct, repudiates fundamental analysis</a:t>
            </a:r>
            <a:r>
              <a:rPr lang="en-US" sz="2400" dirty="0" smtClean="0"/>
              <a:t>.</a:t>
            </a:r>
            <a:endParaRPr lang="en-US" sz="24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ChangeArrowheads="1"/>
          </p:cNvSpPr>
          <p:nvPr>
            <p:ph type="title"/>
          </p:nvPr>
        </p:nvSpPr>
        <p:spPr/>
        <p:txBody>
          <a:bodyPr/>
          <a:lstStyle/>
          <a:p>
            <a:r>
              <a:rPr lang="en-US"/>
              <a:t>The Strong Form</a:t>
            </a:r>
          </a:p>
        </p:txBody>
      </p:sp>
      <p:sp>
        <p:nvSpPr>
          <p:cNvPr id="22533" name="Rectangle 5"/>
          <p:cNvSpPr>
            <a:spLocks noGrp="1" noChangeArrowheads="1"/>
          </p:cNvSpPr>
          <p:nvPr>
            <p:ph sz="quarter" idx="1"/>
          </p:nvPr>
        </p:nvSpPr>
        <p:spPr/>
        <p:txBody>
          <a:bodyPr>
            <a:normAutofit lnSpcReduction="10000"/>
          </a:bodyPr>
          <a:lstStyle/>
          <a:p>
            <a:r>
              <a:rPr lang="en-US" dirty="0"/>
              <a:t>The strong form says that prices fully reflect all information, whether publicly available or not.</a:t>
            </a:r>
          </a:p>
          <a:p>
            <a:r>
              <a:rPr lang="en-US" dirty="0"/>
              <a:t>Even the knowledge of material, non-public information cannot be used to earn superior results</a:t>
            </a:r>
            <a:r>
              <a:rPr lang="en-US" dirty="0" smtClean="0"/>
              <a:t>.</a:t>
            </a:r>
          </a:p>
          <a:p>
            <a:r>
              <a:rPr lang="en-US" dirty="0"/>
              <a:t>The rationale for strong-form market efficiency is that the market anticipates, in an unbiased manner, future developments and therefore the stock price may have incorporated the information and evaluated in a much more objective and informative way than the insiders </a:t>
            </a:r>
            <a:endParaRPr lang="en-US" dirty="0" smtClean="0"/>
          </a:p>
          <a:p>
            <a:r>
              <a:rPr lang="en-US" dirty="0" smtClean="0"/>
              <a:t>Most </a:t>
            </a:r>
            <a:r>
              <a:rPr lang="en-US" dirty="0"/>
              <a:t>studies have found that the markets are not efficient in this sense.</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2171</TotalTime>
  <Words>1006</Words>
  <Application>Microsoft Office PowerPoint</Application>
  <PresentationFormat>On-screen Show (4:3)</PresentationFormat>
  <Paragraphs>69</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Equity</vt:lpstr>
      <vt:lpstr>Picture</vt:lpstr>
      <vt:lpstr>Efficient Market Hypothesis</vt:lpstr>
      <vt:lpstr>Introduction</vt:lpstr>
      <vt:lpstr>PowerPoint Presentation</vt:lpstr>
      <vt:lpstr>Definition</vt:lpstr>
      <vt:lpstr>The Efficient Markets Hypothesis </vt:lpstr>
      <vt:lpstr>The EMH Graphically</vt:lpstr>
      <vt:lpstr>The Weak Form</vt:lpstr>
      <vt:lpstr>The Semi-strong Form</vt:lpstr>
      <vt:lpstr>The Strong Form</vt:lpstr>
      <vt:lpstr>Summary of Tests of the EMH </vt:lpstr>
      <vt:lpstr>Anomalies    </vt:lpstr>
      <vt:lpstr>ANNOUNCEMENTS AND INFORMATION</vt:lpstr>
      <vt:lpstr>SUPERSTITIOUS INDICATORS</vt:lpstr>
      <vt:lpstr>Implications of Efficient Markets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Market Hypothesis</dc:title>
  <dc:creator>KAMLESH</dc:creator>
  <cp:lastModifiedBy>user</cp:lastModifiedBy>
  <cp:revision>35</cp:revision>
  <dcterms:created xsi:type="dcterms:W3CDTF">2011-10-13T04:06:40Z</dcterms:created>
  <dcterms:modified xsi:type="dcterms:W3CDTF">2020-04-07T15:00:25Z</dcterms:modified>
</cp:coreProperties>
</file>